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71" r:id="rId4"/>
    <p:sldId id="269" r:id="rId5"/>
    <p:sldId id="270" r:id="rId6"/>
    <p:sldId id="268" r:id="rId7"/>
    <p:sldId id="272" r:id="rId8"/>
    <p:sldId id="273" r:id="rId9"/>
    <p:sldId id="276" r:id="rId10"/>
    <p:sldId id="277" r:id="rId11"/>
    <p:sldId id="274" r:id="rId12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757" autoAdjust="0"/>
  </p:normalViewPr>
  <p:slideViewPr>
    <p:cSldViewPr snapToGrid="0">
      <p:cViewPr varScale="1">
        <p:scale>
          <a:sx n="81" d="100"/>
          <a:sy n="81" d="100"/>
        </p:scale>
        <p:origin x="727" y="3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573499-CAC1-4E53-80FB-5A1A90B51A08}" type="datetimeFigureOut">
              <a:rPr lang="en-US" smtClean="0"/>
              <a:t>4/12/2018</a:t>
            </a:fld>
            <a:endParaRPr lang="en-US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87C2E6-17EA-4A22-8007-5F707737E7A5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08747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183F84-574A-40FF-9FE4-F33AA26670A4}" type="datetimeFigureOut">
              <a:rPr lang="it-IT" smtClean="0"/>
              <a:t>12/04/2018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06B16-F7D1-4BF7-8216-96B3D124A42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053674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183F84-574A-40FF-9FE4-F33AA26670A4}" type="datetimeFigureOut">
              <a:rPr lang="it-IT" smtClean="0"/>
              <a:t>12/04/2018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06B16-F7D1-4BF7-8216-96B3D124A42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480938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183F84-574A-40FF-9FE4-F33AA26670A4}" type="datetimeFigureOut">
              <a:rPr lang="it-IT" smtClean="0"/>
              <a:t>12/04/2018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06B16-F7D1-4BF7-8216-96B3D124A42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729744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183F84-574A-40FF-9FE4-F33AA26670A4}" type="datetimeFigureOut">
              <a:rPr lang="it-IT" smtClean="0"/>
              <a:t>12/04/2018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06B16-F7D1-4BF7-8216-96B3D124A42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295050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183F84-574A-40FF-9FE4-F33AA26670A4}" type="datetimeFigureOut">
              <a:rPr lang="it-IT" smtClean="0"/>
              <a:t>12/04/2018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06B16-F7D1-4BF7-8216-96B3D124A42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124347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183F84-574A-40FF-9FE4-F33AA26670A4}" type="datetimeFigureOut">
              <a:rPr lang="it-IT" smtClean="0"/>
              <a:t>12/04/2018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06B16-F7D1-4BF7-8216-96B3D124A42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328559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183F84-574A-40FF-9FE4-F33AA26670A4}" type="datetimeFigureOut">
              <a:rPr lang="it-IT" smtClean="0"/>
              <a:t>12/04/2018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06B16-F7D1-4BF7-8216-96B3D124A42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495924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183F84-574A-40FF-9FE4-F33AA26670A4}" type="datetimeFigureOut">
              <a:rPr lang="it-IT" smtClean="0"/>
              <a:t>12/04/2018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06B16-F7D1-4BF7-8216-96B3D124A42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424441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183F84-574A-40FF-9FE4-F33AA26670A4}" type="datetimeFigureOut">
              <a:rPr lang="it-IT" smtClean="0"/>
              <a:t>12/04/2018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06B16-F7D1-4BF7-8216-96B3D124A42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763985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183F84-574A-40FF-9FE4-F33AA26670A4}" type="datetimeFigureOut">
              <a:rPr lang="it-IT" smtClean="0"/>
              <a:t>12/04/2018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06B16-F7D1-4BF7-8216-96B3D124A42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530942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183F84-574A-40FF-9FE4-F33AA26670A4}" type="datetimeFigureOut">
              <a:rPr lang="it-IT" smtClean="0"/>
              <a:t>12/04/2018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06B16-F7D1-4BF7-8216-96B3D124A42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052844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183F84-574A-40FF-9FE4-F33AA26670A4}" type="datetimeFigureOut">
              <a:rPr lang="it-IT" smtClean="0"/>
              <a:t>12/04/2018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E06B16-F7D1-4BF7-8216-96B3D124A42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150028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5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12" Type="http://schemas.openxmlformats.org/officeDocument/2006/relationships/image" Target="../media/image14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Relationship Id="rId14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24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3.png"/><Relationship Id="rId4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31.png"/><Relationship Id="rId7" Type="http://schemas.openxmlformats.org/officeDocument/2006/relationships/image" Target="../media/image32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9" Type="http://schemas.openxmlformats.org/officeDocument/2006/relationships/image" Target="../media/image3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3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Laboratorio di Circuiti Elettrici</a:t>
            </a:r>
            <a:endParaRPr lang="it-I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it-I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Esercizio#3 - </a:t>
            </a:r>
            <a:r>
              <a:rPr lang="it-IT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Matlab</a:t>
            </a:r>
            <a:endParaRPr lang="it-IT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8189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Esercizio 3</a:t>
            </a:r>
            <a:endParaRPr lang="it-I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0" name="Segnaposto contenuto 42"/>
          <p:cNvSpPr txBox="1">
            <a:spLocks/>
          </p:cNvSpPr>
          <p:nvPr/>
        </p:nvSpPr>
        <p:spPr>
          <a:xfrm>
            <a:off x="5970664" y="2009454"/>
            <a:ext cx="6070862" cy="2367283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Metodo dei potenziali nodali modificati</a:t>
            </a:r>
          </a:p>
          <a:p>
            <a:endParaRPr lang="it-IT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it-I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Teoremi di </a:t>
            </a:r>
            <a:r>
              <a:rPr lang="it-IT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Thevenin</a:t>
            </a:r>
            <a:r>
              <a:rPr lang="it-I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e Norton</a:t>
            </a:r>
          </a:p>
          <a:p>
            <a:endParaRPr lang="it-IT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it-I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Metodo delle correnti di maglia</a:t>
            </a:r>
            <a:endParaRPr lang="it-IT" u="dbl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33" y="1690688"/>
            <a:ext cx="5867231" cy="4421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0276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Esercizio 3</a:t>
            </a:r>
            <a:endParaRPr lang="it-I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33" y="1690688"/>
            <a:ext cx="5867231" cy="442191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CasellaDiTesto 6"/>
              <p:cNvSpPr txBox="1"/>
              <p:nvPr/>
            </p:nvSpPr>
            <p:spPr>
              <a:xfrm>
                <a:off x="6383224" y="1102682"/>
                <a:ext cx="5261089" cy="31393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it-IT" dirty="0" smtClean="0">
                    <a:latin typeface="Cambria Math" panose="02040503050406030204" pitchFamily="18" charset="0"/>
                    <a:cs typeface="Times New Roman" panose="02020603050405020304" pitchFamily="18" charset="0"/>
                  </a:rPr>
                  <a:t>Convenzione dell’utilizzatore per tutti  i bipoli</a:t>
                </a:r>
              </a:p>
              <a:p>
                <a:endParaRPr lang="it-IT" b="0" dirty="0" smtClean="0">
                  <a:latin typeface="Cambria Math" panose="02040503050406030204" pitchFamily="18" charset="0"/>
                  <a:cs typeface="Times New Roman" panose="020206030504050203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it-IT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it-IT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it-IT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1</m:t>
                          </m:r>
                        </m:sub>
                      </m:sSub>
                      <m:r>
                        <a:rPr lang="it-IT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=1</m:t>
                      </m:r>
                      <m:r>
                        <a:rPr lang="it-IT" b="0" i="0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it-IT" b="0" i="0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Ω</m:t>
                      </m:r>
                      <m:r>
                        <a:rPr lang="it-IT" b="0" i="0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, </m:t>
                      </m:r>
                      <m:sSub>
                        <m:sSubPr>
                          <m:ctrlPr>
                            <a:rPr lang="it-IT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it-IT" b="0" i="0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R</m:t>
                          </m:r>
                        </m:e>
                        <m:sub>
                          <m:r>
                            <a:rPr lang="it-IT" b="0" i="0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</m:sub>
                      </m:sSub>
                      <m:r>
                        <a:rPr lang="it-IT" b="0" i="0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=2 </m:t>
                      </m:r>
                      <m:r>
                        <m:rPr>
                          <m:sty m:val="p"/>
                        </m:rPr>
                        <a:rPr lang="it-IT" b="0" i="0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Ω</m:t>
                      </m:r>
                      <m:r>
                        <a:rPr lang="it-IT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, </m:t>
                      </m:r>
                      <m:sSub>
                        <m:sSubPr>
                          <m:ctrlPr>
                            <a:rPr lang="it-IT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it-IT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it-IT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3</m:t>
                          </m:r>
                        </m:sub>
                      </m:sSub>
                      <m:r>
                        <a:rPr lang="it-IT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=3 </m:t>
                      </m:r>
                      <m:r>
                        <m:rPr>
                          <m:sty m:val="p"/>
                        </m:rPr>
                        <a:rPr lang="it-IT" b="0" i="0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Ω</m:t>
                      </m:r>
                      <m:r>
                        <a:rPr lang="it-IT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, </m:t>
                      </m:r>
                      <m:sSub>
                        <m:sSubPr>
                          <m:ctrlPr>
                            <a:rPr lang="it-IT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it-IT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it-IT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4</m:t>
                          </m:r>
                        </m:sub>
                      </m:sSub>
                      <m:r>
                        <a:rPr lang="it-IT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=4 </m:t>
                      </m:r>
                      <m:r>
                        <m:rPr>
                          <m:sty m:val="p"/>
                        </m:rPr>
                        <a:rPr lang="it-IT" b="0" i="0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Ω</m:t>
                      </m:r>
                    </m:oMath>
                    <m:oMath xmlns:m="http://schemas.openxmlformats.org/officeDocument/2006/math">
                      <m:sSub>
                        <m:sSubPr>
                          <m:ctrlPr>
                            <a:rPr lang="it-IT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it-IT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it-IT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5</m:t>
                          </m:r>
                        </m:sub>
                      </m:sSub>
                      <m:r>
                        <a:rPr lang="it-IT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=5</m:t>
                      </m:r>
                      <m:r>
                        <a:rPr lang="it-IT" b="0" i="0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it-IT" b="0" i="0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Ω</m:t>
                      </m:r>
                      <m:r>
                        <a:rPr lang="it-IT" b="0" i="0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, </m:t>
                      </m:r>
                      <m:sSub>
                        <m:sSubPr>
                          <m:ctrlPr>
                            <a:rPr lang="it-IT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it-IT" b="0" i="0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E</m:t>
                          </m:r>
                        </m:e>
                        <m:sub>
                          <m:r>
                            <a:rPr lang="it-IT" b="0" i="0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6</m:t>
                          </m:r>
                        </m:sub>
                      </m:sSub>
                      <m:r>
                        <a:rPr lang="it-IT" b="0" i="0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=6 </m:t>
                      </m:r>
                      <m:r>
                        <a:rPr lang="it-IT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𝑉</m:t>
                      </m:r>
                      <m:r>
                        <a:rPr lang="it-IT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, </m:t>
                      </m:r>
                      <m:sSub>
                        <m:sSubPr>
                          <m:ctrlPr>
                            <a:rPr lang="it-IT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it-IT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   </m:t>
                          </m:r>
                          <m:r>
                            <a:rPr lang="it-IT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𝐽</m:t>
                          </m:r>
                        </m:e>
                        <m:sub>
                          <m:r>
                            <a:rPr lang="it-IT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7</m:t>
                          </m:r>
                        </m:sub>
                      </m:sSub>
                      <m:r>
                        <a:rPr lang="it-IT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=7 </m:t>
                      </m:r>
                      <m:r>
                        <a:rPr lang="it-IT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𝐴</m:t>
                      </m:r>
                      <m:r>
                        <a:rPr lang="it-IT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, </m:t>
                      </m:r>
                      <m:sSub>
                        <m:sSubPr>
                          <m:ctrlPr>
                            <a:rPr lang="it-IT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it-IT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it-IT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8</m:t>
                          </m:r>
                        </m:sub>
                      </m:sSub>
                      <m:r>
                        <a:rPr lang="it-IT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=8 </m:t>
                      </m:r>
                      <m:r>
                        <a:rPr lang="it-IT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𝑉</m:t>
                      </m:r>
                      <m:r>
                        <a:rPr lang="it-IT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,</m:t>
                      </m:r>
                    </m:oMath>
                  </m:oMathPara>
                </a14:m>
                <a:r>
                  <a:rPr lang="it-IT" b="0" i="1" dirty="0" smtClean="0">
                    <a:latin typeface="Cambria Math" panose="02040503050406030204" pitchFamily="18" charset="0"/>
                    <a:cs typeface="Times New Roman" panose="02020603050405020304" pitchFamily="18" charset="0"/>
                  </a:rPr>
                  <a:t/>
                </a:r>
                <a:br>
                  <a:rPr lang="it-IT" b="0" i="1" dirty="0" smtClean="0">
                    <a:latin typeface="Cambria Math" panose="02040503050406030204" pitchFamily="18" charset="0"/>
                    <a:cs typeface="Times New Roman" panose="02020603050405020304" pitchFamily="18" charset="0"/>
                  </a:rPr>
                </a:br>
                <a:r>
                  <a:rPr lang="it-IT" b="0" i="1" dirty="0" smtClean="0">
                    <a:latin typeface="Cambria Math" panose="02040503050406030204" pitchFamily="18" charset="0"/>
                    <a:cs typeface="Times New Roman" panose="02020603050405020304" pitchFamily="18" charset="0"/>
                  </a:rPr>
                  <a:t>                                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it-IT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it-IT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a:rPr lang="it-IT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𝑅</m:t>
                        </m:r>
                      </m:e>
                      <m:sub>
                        <m:r>
                          <a:rPr lang="it-IT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𝐸</m:t>
                        </m:r>
                      </m:sub>
                    </m:sSub>
                    <m:r>
                      <a:rPr lang="it-IT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=10 </m:t>
                    </m:r>
                    <m:r>
                      <m:rPr>
                        <m:sty m:val="p"/>
                      </m:rPr>
                      <a:rPr lang="it-IT" b="0" i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Ω</m:t>
                    </m:r>
                  </m:oMath>
                </a14:m>
                <a:r>
                  <a:rPr lang="it-IT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/>
                </a:r>
                <a:br>
                  <a:rPr lang="it-IT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</a:br>
                <a:endParaRPr lang="it-IT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it-IT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Numero di nodi </a:t>
                </a:r>
                <a14:m>
                  <m:oMath xmlns:m="http://schemas.openxmlformats.org/officeDocument/2006/math">
                    <m:r>
                      <a:rPr lang="it-IT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𝑛</m:t>
                    </m:r>
                    <m:r>
                      <a:rPr lang="it-IT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=5</m:t>
                    </m:r>
                  </m:oMath>
                </a14:m>
                <a:r>
                  <a:rPr lang="it-IT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     Numero di lati </a:t>
                </a:r>
                <a14:m>
                  <m:oMath xmlns:m="http://schemas.openxmlformats.org/officeDocument/2006/math">
                    <m:r>
                      <a:rPr lang="it-IT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𝑙</m:t>
                    </m:r>
                    <m:r>
                      <a:rPr lang="it-IT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=9</m:t>
                    </m:r>
                  </m:oMath>
                </a14:m>
                <a:endParaRPr lang="it-IT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it-IT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LKC = 4</a:t>
                </a:r>
                <a:endParaRPr lang="it-IT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it-IT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LKT = 5</a:t>
                </a:r>
              </a:p>
              <a:p>
                <a:endParaRPr lang="it-IT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it-IT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Matrice di incidenza (nodi A,B,C,D)</a:t>
                </a:r>
                <a:endParaRPr lang="it-IT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7" name="CasellaDiTesto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83224" y="1102682"/>
                <a:ext cx="5261089" cy="3139321"/>
              </a:xfrm>
              <a:prstGeom prst="rect">
                <a:avLst/>
              </a:prstGeom>
              <a:blipFill rotWithShape="0">
                <a:blip r:embed="rId3"/>
                <a:stretch>
                  <a:fillRect l="-927" t="-1359" b="-21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Immagin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5999" y="4328275"/>
            <a:ext cx="5667375" cy="1240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6702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Esercizio 3</a:t>
            </a:r>
            <a:endParaRPr lang="it-I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asellaDiTesto 3"/>
              <p:cNvSpPr txBox="1"/>
              <p:nvPr/>
            </p:nvSpPr>
            <p:spPr>
              <a:xfrm>
                <a:off x="508261" y="1456442"/>
                <a:ext cx="11152695" cy="169277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it-IT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Metodo dei potenziali nodali modificati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it-IT" sz="2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Presenza di bipoli non controllati in tensione (esempio generatori di tensione)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it-IT" sz="2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Divido i bipoli in due insiemi :</a:t>
                </a:r>
              </a:p>
              <a:p>
                <a:r>
                  <a:rPr lang="it-IT" sz="2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  </a:t>
                </a:r>
                <a14:m>
                  <m:oMath xmlns:m="http://schemas.openxmlformats.org/officeDocument/2006/math">
                    <m:r>
                      <a:rPr lang="it-IT" sz="2000" b="0" i="1" dirty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𝛼</m:t>
                    </m:r>
                  </m:oMath>
                </a14:m>
                <a:r>
                  <a:rPr lang="it-IT" sz="2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{insieme dei bipoli controllati in tensione}               </a:t>
                </a:r>
                <a14:m>
                  <m:oMath xmlns:m="http://schemas.openxmlformats.org/officeDocument/2006/math">
                    <m:r>
                      <a:rPr lang="it-IT" sz="2000" b="0" i="1" dirty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𝛽</m:t>
                    </m:r>
                  </m:oMath>
                </a14:m>
                <a:r>
                  <a:rPr lang="it-IT" sz="2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{insieme dei bipoli non controllati in tensione}</a:t>
                </a:r>
              </a:p>
              <a:p>
                <a:r>
                  <a:rPr lang="it-IT" sz="2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Nel circuito in esame:</a:t>
                </a:r>
                <a:endParaRPr 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" name="CasellaDiTesto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8261" y="1456442"/>
                <a:ext cx="11152695" cy="1692771"/>
              </a:xfrm>
              <a:prstGeom prst="rect">
                <a:avLst/>
              </a:prstGeom>
              <a:blipFill rotWithShape="0">
                <a:blip r:embed="rId2"/>
                <a:stretch>
                  <a:fillRect l="-820" t="-2878" r="-492" b="-53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Immagin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3023" y="1805456"/>
            <a:ext cx="1995551" cy="420427"/>
          </a:xfrm>
          <a:prstGeom prst="rect">
            <a:avLst/>
          </a:prstGeom>
        </p:spPr>
      </p:pic>
      <p:sp>
        <p:nvSpPr>
          <p:cNvPr id="10" name="Ovale 9"/>
          <p:cNvSpPr/>
          <p:nvPr/>
        </p:nvSpPr>
        <p:spPr>
          <a:xfrm>
            <a:off x="1725107" y="3065855"/>
            <a:ext cx="2578229" cy="1174676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Immagin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9844" y="3326574"/>
            <a:ext cx="604925" cy="728052"/>
          </a:xfrm>
          <a:prstGeom prst="rect">
            <a:avLst/>
          </a:prstGeom>
        </p:spPr>
      </p:pic>
      <p:pic>
        <p:nvPicPr>
          <p:cNvPr id="8" name="Immagin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1717" y="3221604"/>
            <a:ext cx="490152" cy="862304"/>
          </a:xfrm>
          <a:prstGeom prst="rect">
            <a:avLst/>
          </a:prstGeom>
        </p:spPr>
      </p:pic>
      <p:pic>
        <p:nvPicPr>
          <p:cNvPr id="11" name="Immagine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1090" y="3333765"/>
            <a:ext cx="721105" cy="75014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asellaDiTesto 11"/>
              <p:cNvSpPr txBox="1"/>
              <p:nvPr/>
            </p:nvSpPr>
            <p:spPr>
              <a:xfrm>
                <a:off x="1039326" y="2964433"/>
                <a:ext cx="35270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it-IT" i="1" dirty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𝛼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2" name="CasellaDiTesto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9326" y="2964433"/>
                <a:ext cx="352702" cy="369332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CasellaDiTesto 14"/>
              <p:cNvSpPr txBox="1"/>
              <p:nvPr/>
            </p:nvSpPr>
            <p:spPr>
              <a:xfrm>
                <a:off x="7031632" y="2881188"/>
                <a:ext cx="35270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it-IT" b="0" i="1" dirty="0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𝛽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5" name="CasellaDiTesto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31632" y="2881188"/>
                <a:ext cx="352702" cy="369332"/>
              </a:xfrm>
              <a:prstGeom prst="rect">
                <a:avLst/>
              </a:prstGeom>
              <a:blipFill rotWithShape="0">
                <a:blip r:embed="rId8"/>
                <a:stretch>
                  <a:fillRect l="-1724" b="-1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CasellaDiTesto 12"/>
              <p:cNvSpPr txBox="1"/>
              <p:nvPr/>
            </p:nvSpPr>
            <p:spPr>
              <a:xfrm>
                <a:off x="602149" y="4231988"/>
                <a:ext cx="10845539" cy="203132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it-IT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Equazioni circuitali</a:t>
                </a:r>
              </a:p>
              <a:p>
                <a:r>
                  <a:rPr lang="it-IT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LKC:    </a:t>
                </a:r>
              </a:p>
              <a:p>
                <a:endParaRPr lang="it-IT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it-IT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LKT:     componenti insieme </a:t>
                </a:r>
                <a14:m>
                  <m:oMath xmlns:m="http://schemas.openxmlformats.org/officeDocument/2006/math">
                    <m:r>
                      <a:rPr lang="it-IT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𝛼</m:t>
                    </m:r>
                  </m:oMath>
                </a14:m>
                <a:r>
                  <a:rPr lang="it-IT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:                                            componenti insieme </a:t>
                </a:r>
                <a14:m>
                  <m:oMath xmlns:m="http://schemas.openxmlformats.org/officeDocument/2006/math">
                    <m:r>
                      <a:rPr lang="it-IT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𝛽</m:t>
                    </m:r>
                  </m:oMath>
                </a14:m>
                <a:r>
                  <a:rPr lang="it-IT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: </a:t>
                </a:r>
              </a:p>
              <a:p>
                <a:endParaRPr lang="it-IT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it-IT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Equazioni caratteristiche:</a:t>
                </a:r>
              </a:p>
              <a:p>
                <a:r>
                  <a:rPr lang="it-IT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it-IT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       </a:t>
                </a:r>
                <a:r>
                  <a:rPr lang="it-IT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componenti insieme </a:t>
                </a:r>
                <a14:m>
                  <m:oMath xmlns:m="http://schemas.openxmlformats.org/officeDocument/2006/math">
                    <m:r>
                      <a:rPr lang="it-IT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𝛼</m:t>
                    </m:r>
                  </m:oMath>
                </a14:m>
                <a:r>
                  <a:rPr lang="it-IT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:                                            componenti insieme </a:t>
                </a:r>
                <a14:m>
                  <m:oMath xmlns:m="http://schemas.openxmlformats.org/officeDocument/2006/math">
                    <m:r>
                      <a:rPr lang="it-IT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𝛽</m:t>
                    </m:r>
                  </m:oMath>
                </a14:m>
                <a:r>
                  <a:rPr lang="it-IT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: </a:t>
                </a:r>
              </a:p>
            </p:txBody>
          </p:sp>
        </mc:Choice>
        <mc:Fallback xmlns="">
          <p:sp>
            <p:nvSpPr>
              <p:cNvPr id="13" name="CasellaDiTesto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2149" y="4231988"/>
                <a:ext cx="10845539" cy="2031325"/>
              </a:xfrm>
              <a:prstGeom prst="rect">
                <a:avLst/>
              </a:prstGeom>
              <a:blipFill rotWithShape="0">
                <a:blip r:embed="rId9"/>
                <a:stretch>
                  <a:fillRect l="-506" t="-1502" b="-39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6" name="Immagine 15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0427" y="5088504"/>
            <a:ext cx="1152485" cy="356324"/>
          </a:xfrm>
          <a:prstGeom prst="rect">
            <a:avLst/>
          </a:prstGeom>
        </p:spPr>
      </p:pic>
      <p:pic>
        <p:nvPicPr>
          <p:cNvPr id="18" name="Immagine 17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3921" y="5017491"/>
            <a:ext cx="1156548" cy="460317"/>
          </a:xfrm>
          <a:prstGeom prst="rect">
            <a:avLst/>
          </a:prstGeom>
        </p:spPr>
      </p:pic>
      <p:pic>
        <p:nvPicPr>
          <p:cNvPr id="14" name="Immagine 13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2028" y="4502551"/>
            <a:ext cx="1827226" cy="474534"/>
          </a:xfrm>
          <a:prstGeom prst="rect">
            <a:avLst/>
          </a:prstGeom>
        </p:spPr>
      </p:pic>
      <p:sp>
        <p:nvSpPr>
          <p:cNvPr id="21" name="Ovale 20"/>
          <p:cNvSpPr/>
          <p:nvPr/>
        </p:nvSpPr>
        <p:spPr>
          <a:xfrm>
            <a:off x="7463642" y="3065854"/>
            <a:ext cx="2578229" cy="1174676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9" name="Immagine 18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4966" y="5880425"/>
            <a:ext cx="1554078" cy="382888"/>
          </a:xfrm>
          <a:prstGeom prst="rect">
            <a:avLst/>
          </a:prstGeom>
        </p:spPr>
      </p:pic>
      <p:pic>
        <p:nvPicPr>
          <p:cNvPr id="22" name="Immagine 21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1861" y="5860820"/>
            <a:ext cx="915816" cy="402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4498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Esercizio 3</a:t>
            </a:r>
            <a:endParaRPr lang="it-I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6" name="Immagine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631" y="2661523"/>
            <a:ext cx="1382168" cy="427337"/>
          </a:xfrm>
          <a:prstGeom prst="rect">
            <a:avLst/>
          </a:prstGeom>
        </p:spPr>
      </p:pic>
      <p:pic>
        <p:nvPicPr>
          <p:cNvPr id="18" name="Immagine 1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631" y="4154798"/>
            <a:ext cx="1240428" cy="493702"/>
          </a:xfrm>
          <a:prstGeom prst="rect">
            <a:avLst/>
          </a:prstGeom>
        </p:spPr>
      </p:pic>
      <p:pic>
        <p:nvPicPr>
          <p:cNvPr id="14" name="Immagine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149964"/>
            <a:ext cx="2082768" cy="540899"/>
          </a:xfrm>
          <a:prstGeom prst="rect">
            <a:avLst/>
          </a:prstGeom>
        </p:spPr>
      </p:pic>
      <p:pic>
        <p:nvPicPr>
          <p:cNvPr id="19" name="Immagine 1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631" y="3093750"/>
            <a:ext cx="1734489" cy="427337"/>
          </a:xfrm>
          <a:prstGeom prst="rect">
            <a:avLst/>
          </a:prstGeom>
        </p:spPr>
      </p:pic>
      <p:pic>
        <p:nvPicPr>
          <p:cNvPr id="22" name="Immagine 2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631" y="4650814"/>
            <a:ext cx="965890" cy="424500"/>
          </a:xfrm>
          <a:prstGeom prst="rect">
            <a:avLst/>
          </a:prstGeom>
        </p:spPr>
      </p:pic>
      <p:pic>
        <p:nvPicPr>
          <p:cNvPr id="3" name="Immagine 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2500" y="3118200"/>
            <a:ext cx="6454676" cy="1093251"/>
          </a:xfrm>
          <a:prstGeom prst="rect">
            <a:avLst/>
          </a:prstGeom>
        </p:spPr>
      </p:pic>
      <p:cxnSp>
        <p:nvCxnSpPr>
          <p:cNvPr id="9" name="Connettore 2 8"/>
          <p:cNvCxnSpPr/>
          <p:nvPr/>
        </p:nvCxnSpPr>
        <p:spPr>
          <a:xfrm>
            <a:off x="3021921" y="2924540"/>
            <a:ext cx="1427833" cy="474314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ttore 2 19"/>
          <p:cNvCxnSpPr/>
          <p:nvPr/>
        </p:nvCxnSpPr>
        <p:spPr>
          <a:xfrm flipV="1">
            <a:off x="2443230" y="3971933"/>
            <a:ext cx="2000183" cy="740797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CasellaDiTesto 22"/>
          <p:cNvSpPr txBox="1"/>
          <p:nvPr/>
        </p:nvSpPr>
        <p:spPr>
          <a:xfrm>
            <a:off x="508261" y="1456442"/>
            <a:ext cx="111526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Metodo dei potenziali nodali modificati</a:t>
            </a:r>
          </a:p>
        </p:txBody>
      </p:sp>
      <p:pic>
        <p:nvPicPr>
          <p:cNvPr id="25" name="Immagine 2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0874" y="4399524"/>
            <a:ext cx="5453756" cy="497952"/>
          </a:xfrm>
          <a:prstGeom prst="rect">
            <a:avLst/>
          </a:prstGeom>
        </p:spPr>
      </p:pic>
      <p:sp>
        <p:nvSpPr>
          <p:cNvPr id="26" name="CasellaDiTesto 25"/>
          <p:cNvSpPr txBox="1"/>
          <p:nvPr/>
        </p:nvSpPr>
        <p:spPr>
          <a:xfrm>
            <a:off x="2752041" y="5600235"/>
            <a:ext cx="31289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Formulazione matriciale: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Rettangolo 26"/>
          <p:cNvSpPr/>
          <p:nvPr/>
        </p:nvSpPr>
        <p:spPr>
          <a:xfrm>
            <a:off x="2514607" y="5142686"/>
            <a:ext cx="7058025" cy="126287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5581" y="5327432"/>
            <a:ext cx="3424454" cy="859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3665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Esercizio 3</a:t>
            </a:r>
            <a:endParaRPr lang="it-I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1249" y="3751504"/>
            <a:ext cx="4936465" cy="3003792"/>
          </a:xfrm>
          <a:prstGeom prst="rect">
            <a:avLst/>
          </a:prstGeom>
        </p:spPr>
      </p:pic>
      <p:pic>
        <p:nvPicPr>
          <p:cNvPr id="7" name="Immagin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848" y="2783608"/>
            <a:ext cx="5269845" cy="397168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CasellaDiTesto 7"/>
              <p:cNvSpPr txBox="1"/>
              <p:nvPr/>
            </p:nvSpPr>
            <p:spPr>
              <a:xfrm>
                <a:off x="508261" y="1456442"/>
                <a:ext cx="11152695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it-IT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Teorema di </a:t>
                </a:r>
                <a:r>
                  <a:rPr lang="it-IT" sz="2400" dirty="0" err="1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Thevenin</a:t>
                </a:r>
                <a:endParaRPr lang="it-IT" sz="240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it-IT" sz="2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Per applicare il teorema di </a:t>
                </a:r>
                <a:r>
                  <a:rPr lang="it-IT" sz="2000" dirty="0" err="1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Thevenin</a:t>
                </a:r>
                <a:r>
                  <a:rPr lang="it-IT" sz="2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ai capi di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it-IT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it-IT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𝑅</m:t>
                        </m:r>
                      </m:e>
                      <m:sub>
                        <m:r>
                          <a:rPr lang="it-IT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𝐸</m:t>
                        </m:r>
                      </m:sub>
                    </m:sSub>
                  </m:oMath>
                </a14:m>
                <a:r>
                  <a:rPr lang="it-IT" sz="2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rimuovo il componente</a:t>
                </a:r>
                <a:endParaRPr lang="it-IT" sz="2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8" name="CasellaDiTesto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8261" y="1456442"/>
                <a:ext cx="11152695" cy="769441"/>
              </a:xfrm>
              <a:prstGeom prst="rect">
                <a:avLst/>
              </a:prstGeom>
              <a:blipFill rotWithShape="0">
                <a:blip r:embed="rId4"/>
                <a:stretch>
                  <a:fillRect l="-820" t="-6349" b="-134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Connettore 2 5"/>
          <p:cNvCxnSpPr/>
          <p:nvPr/>
        </p:nvCxnSpPr>
        <p:spPr>
          <a:xfrm>
            <a:off x="5448693" y="5545739"/>
            <a:ext cx="1602556" cy="7336"/>
          </a:xfrm>
          <a:prstGeom prst="straightConnector1">
            <a:avLst/>
          </a:prstGeom>
          <a:ln w="412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24292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magine 1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2225" y="4126873"/>
            <a:ext cx="5453756" cy="497952"/>
          </a:xfrm>
          <a:prstGeom prst="rect">
            <a:avLst/>
          </a:prstGeom>
        </p:spPr>
      </p:pic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Esercizio 3</a:t>
            </a:r>
            <a:endParaRPr lang="it-I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CasellaDiTesto 7"/>
              <p:cNvSpPr txBox="1"/>
              <p:nvPr/>
            </p:nvSpPr>
            <p:spPr>
              <a:xfrm>
                <a:off x="508261" y="1456442"/>
                <a:ext cx="11152695" cy="79310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it-IT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Teorema di </a:t>
                </a:r>
                <a:r>
                  <a:rPr lang="it-IT" sz="2400" dirty="0" err="1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Thevenin</a:t>
                </a:r>
                <a:endParaRPr lang="it-IT" sz="240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it-IT" sz="2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Calcolo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it-IT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it-IT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𝑣</m:t>
                        </m:r>
                      </m:e>
                      <m:sub>
                        <m:r>
                          <a:rPr lang="it-IT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𝑒𝑞</m:t>
                        </m:r>
                      </m:sub>
                    </m:sSub>
                  </m:oMath>
                </a14:m>
                <a:r>
                  <a:rPr lang="it-IT" sz="2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con il metodo dei potenziali nodali modificati</a:t>
                </a:r>
                <a:endParaRPr lang="it-IT" sz="2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8" name="CasellaDiTesto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8261" y="1456442"/>
                <a:ext cx="11152695" cy="793102"/>
              </a:xfrm>
              <a:prstGeom prst="rect">
                <a:avLst/>
              </a:prstGeom>
              <a:blipFill rotWithShape="0">
                <a:blip r:embed="rId3"/>
                <a:stretch>
                  <a:fillRect l="-820" t="-6154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Connettore 2 5"/>
          <p:cNvCxnSpPr/>
          <p:nvPr/>
        </p:nvCxnSpPr>
        <p:spPr>
          <a:xfrm>
            <a:off x="5501088" y="3093048"/>
            <a:ext cx="1602556" cy="7336"/>
          </a:xfrm>
          <a:prstGeom prst="straightConnector1">
            <a:avLst/>
          </a:prstGeom>
          <a:ln w="412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Immagin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2798" y="2609850"/>
            <a:ext cx="4223276" cy="1081088"/>
          </a:xfrm>
          <a:prstGeom prst="rect">
            <a:avLst/>
          </a:prstGeom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368" y="2609850"/>
            <a:ext cx="4440155" cy="971550"/>
          </a:xfrm>
          <a:prstGeom prst="rect">
            <a:avLst/>
          </a:prstGeom>
        </p:spPr>
      </p:pic>
      <p:sp>
        <p:nvSpPr>
          <p:cNvPr id="15" name="CasellaDiTesto 14"/>
          <p:cNvSpPr txBox="1"/>
          <p:nvPr/>
        </p:nvSpPr>
        <p:spPr>
          <a:xfrm>
            <a:off x="2907583" y="5543675"/>
            <a:ext cx="31289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Formulazione matriciale: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Immagine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9121" y="5340285"/>
            <a:ext cx="3098984" cy="777427"/>
          </a:xfrm>
          <a:prstGeom prst="rect">
            <a:avLst/>
          </a:prstGeom>
        </p:spPr>
      </p:pic>
      <p:pic>
        <p:nvPicPr>
          <p:cNvPr id="17" name="Immagine 1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9092" y="3842784"/>
            <a:ext cx="3532769" cy="10661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2791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797" y="2578231"/>
            <a:ext cx="5043594" cy="3272277"/>
          </a:xfrm>
          <a:prstGeom prst="rect">
            <a:avLst/>
          </a:prstGeom>
        </p:spPr>
      </p:pic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Esercizio 3</a:t>
            </a:r>
            <a:endParaRPr lang="it-I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CasellaDiTesto 7"/>
          <p:cNvSpPr txBox="1"/>
          <p:nvPr/>
        </p:nvSpPr>
        <p:spPr>
          <a:xfrm>
            <a:off x="519652" y="1475492"/>
            <a:ext cx="111526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Trovo la resistenza equivalente con il metodo delle correnti di maglia</a:t>
            </a:r>
          </a:p>
        </p:txBody>
      </p:sp>
      <p:sp>
        <p:nvSpPr>
          <p:cNvPr id="17" name="CasellaDiTesto 16"/>
          <p:cNvSpPr txBox="1"/>
          <p:nvPr/>
        </p:nvSpPr>
        <p:spPr>
          <a:xfrm>
            <a:off x="6415078" y="2678192"/>
            <a:ext cx="5613523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Inserisco un generatore di corrente tra i morsetti A e C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it-I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Scegliendo corrente unitaria, la tensione sul generatore sarà numericamente uguale alla resistenza equivalente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it-I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Risolvo il circuito con il metodo delle correnti di maglia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LKC automaticamente soddisfatte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Scrivo le LKT per tre maglie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Sostituisco le equazioni caratteristiche  nelle LKT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Inserisco il sistema su </a:t>
            </a:r>
            <a:r>
              <a:rPr lang="it-IT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matlab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6" name="Connettore 2 5"/>
          <p:cNvCxnSpPr/>
          <p:nvPr/>
        </p:nvCxnSpPr>
        <p:spPr>
          <a:xfrm flipH="1">
            <a:off x="2196445" y="2516957"/>
            <a:ext cx="461914" cy="4713"/>
          </a:xfrm>
          <a:prstGeom prst="straightConnector1">
            <a:avLst/>
          </a:prstGeom>
          <a:ln w="158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Rettangolo arrotondato 10"/>
          <p:cNvSpPr/>
          <p:nvPr/>
        </p:nvSpPr>
        <p:spPr>
          <a:xfrm>
            <a:off x="962025" y="2876550"/>
            <a:ext cx="3048000" cy="952500"/>
          </a:xfrm>
          <a:prstGeom prst="roundRect">
            <a:avLst/>
          </a:prstGeom>
          <a:noFill/>
          <a:ln w="22225" cmpd="sng">
            <a:solidFill>
              <a:schemeClr val="accent1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ttangolo arrotondato 20"/>
          <p:cNvSpPr/>
          <p:nvPr/>
        </p:nvSpPr>
        <p:spPr>
          <a:xfrm>
            <a:off x="962025" y="3924300"/>
            <a:ext cx="1462088" cy="1462087"/>
          </a:xfrm>
          <a:prstGeom prst="roundRect">
            <a:avLst/>
          </a:prstGeom>
          <a:noFill/>
          <a:ln w="22225" cmpd="sng">
            <a:solidFill>
              <a:schemeClr val="accent2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ttangolo arrotondato 23"/>
          <p:cNvSpPr/>
          <p:nvPr/>
        </p:nvSpPr>
        <p:spPr>
          <a:xfrm>
            <a:off x="2528888" y="3924300"/>
            <a:ext cx="3024187" cy="1462087"/>
          </a:xfrm>
          <a:prstGeom prst="roundRect">
            <a:avLst/>
          </a:prstGeom>
          <a:noFill/>
          <a:ln w="22225" cmpd="sng">
            <a:solidFill>
              <a:schemeClr val="accent6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0" name="Connettore 1 19"/>
          <p:cNvCxnSpPr/>
          <p:nvPr/>
        </p:nvCxnSpPr>
        <p:spPr>
          <a:xfrm>
            <a:off x="3838575" y="4424363"/>
            <a:ext cx="419100" cy="504825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ttore 1 24"/>
          <p:cNvCxnSpPr/>
          <p:nvPr/>
        </p:nvCxnSpPr>
        <p:spPr>
          <a:xfrm flipH="1">
            <a:off x="3881438" y="4424363"/>
            <a:ext cx="300037" cy="504825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CasellaDiTesto 27"/>
              <p:cNvSpPr txBox="1"/>
              <p:nvPr/>
            </p:nvSpPr>
            <p:spPr>
              <a:xfrm>
                <a:off x="2326481" y="2161274"/>
                <a:ext cx="31908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it-IT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it-IT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</m:ac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8" name="CasellaDiTesto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26481" y="2161274"/>
                <a:ext cx="319088" cy="369332"/>
              </a:xfrm>
              <a:prstGeom prst="rect">
                <a:avLst/>
              </a:prstGeom>
              <a:blipFill rotWithShape="0">
                <a:blip r:embed="rId3"/>
                <a:stretch>
                  <a:fillRect t="-6667" r="-96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CasellaDiTesto 28"/>
              <p:cNvSpPr txBox="1"/>
              <p:nvPr/>
            </p:nvSpPr>
            <p:spPr>
              <a:xfrm>
                <a:off x="962025" y="4934634"/>
                <a:ext cx="31908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it-IT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</m:e>
                        <m:sub>
                          <m:r>
                            <a:rPr lang="it-IT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𝛼</m:t>
                          </m:r>
                        </m:sub>
                      </m:sSub>
                    </m:oMath>
                  </m:oMathPara>
                </a14:m>
                <a:endParaRPr lang="it-IT" b="0" dirty="0" smtClean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9" name="CasellaDiTesto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2025" y="4934634"/>
                <a:ext cx="319088" cy="369332"/>
              </a:xfrm>
              <a:prstGeom prst="rect">
                <a:avLst/>
              </a:prstGeom>
              <a:blipFill rotWithShape="0">
                <a:blip r:embed="rId4"/>
                <a:stretch>
                  <a:fillRect l="-3846" r="-1923"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CasellaDiTesto 29"/>
              <p:cNvSpPr txBox="1"/>
              <p:nvPr/>
            </p:nvSpPr>
            <p:spPr>
              <a:xfrm>
                <a:off x="3614739" y="2852091"/>
                <a:ext cx="319088" cy="3942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it-IT" b="0" i="1" smtClean="0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b="0" i="1" smtClean="0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</m:e>
                        <m:sub>
                          <m:r>
                            <a:rPr lang="it-IT" b="0" i="1" smtClean="0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𝛾</m:t>
                          </m:r>
                        </m:sub>
                      </m:sSub>
                    </m:oMath>
                  </m:oMathPara>
                </a14:m>
                <a:endParaRPr lang="it-IT" b="0" dirty="0" smtClean="0">
                  <a:solidFill>
                    <a:schemeClr val="accent1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30" name="CasellaDiTesto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14739" y="2852091"/>
                <a:ext cx="319088" cy="394210"/>
              </a:xfrm>
              <a:prstGeom prst="rect">
                <a:avLst/>
              </a:prstGeom>
              <a:blipFill rotWithShape="0">
                <a:blip r:embed="rId5"/>
                <a:stretch>
                  <a:fillRect l="-3846" r="-3846" b="-30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CasellaDiTesto 30"/>
              <p:cNvSpPr txBox="1"/>
              <p:nvPr/>
            </p:nvSpPr>
            <p:spPr>
              <a:xfrm>
                <a:off x="5199101" y="4909947"/>
                <a:ext cx="319088" cy="3940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it-IT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it-IT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β</m:t>
                          </m:r>
                        </m:sub>
                      </m:sSub>
                    </m:oMath>
                  </m:oMathPara>
                </a14:m>
                <a:endParaRPr lang="it-IT" b="0" dirty="0" smtClean="0"/>
              </a:p>
            </p:txBody>
          </p:sp>
        </mc:Choice>
        <mc:Fallback xmlns="">
          <p:sp>
            <p:nvSpPr>
              <p:cNvPr id="31" name="CasellaDiTesto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99101" y="4909947"/>
                <a:ext cx="319088" cy="394019"/>
              </a:xfrm>
              <a:prstGeom prst="rect">
                <a:avLst/>
              </a:prstGeom>
              <a:blipFill rotWithShape="0">
                <a:blip r:embed="rId6"/>
                <a:stretch>
                  <a:fillRect l="-3846" r="-11538" b="-923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90299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140" y="2584009"/>
            <a:ext cx="5436096" cy="3965925"/>
          </a:xfrm>
          <a:prstGeom prst="rect">
            <a:avLst/>
          </a:prstGeom>
        </p:spPr>
      </p:pic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Esercizio 3</a:t>
            </a:r>
            <a:endParaRPr lang="it-I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CasellaDiTesto 7"/>
          <p:cNvSpPr txBox="1"/>
          <p:nvPr/>
        </p:nvSpPr>
        <p:spPr>
          <a:xfrm>
            <a:off x="519652" y="1475492"/>
            <a:ext cx="111526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Trovo la resistenza equivalente con il metodo delle correnti di maglia</a:t>
            </a:r>
          </a:p>
        </p:txBody>
      </p:sp>
      <p:cxnSp>
        <p:nvCxnSpPr>
          <p:cNvPr id="29" name="Connettore 2 28"/>
          <p:cNvCxnSpPr/>
          <p:nvPr/>
        </p:nvCxnSpPr>
        <p:spPr>
          <a:xfrm flipH="1">
            <a:off x="2780902" y="3285241"/>
            <a:ext cx="240384" cy="0"/>
          </a:xfrm>
          <a:prstGeom prst="straightConnector1">
            <a:avLst/>
          </a:prstGeom>
          <a:ln w="28575"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Connettore 2 31"/>
          <p:cNvCxnSpPr/>
          <p:nvPr/>
        </p:nvCxnSpPr>
        <p:spPr>
          <a:xfrm flipV="1">
            <a:off x="647698" y="5114928"/>
            <a:ext cx="0" cy="214312"/>
          </a:xfrm>
          <a:prstGeom prst="straightConnector1">
            <a:avLst/>
          </a:prstGeom>
          <a:ln w="28575"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Connettore 2 34"/>
          <p:cNvCxnSpPr/>
          <p:nvPr/>
        </p:nvCxnSpPr>
        <p:spPr>
          <a:xfrm>
            <a:off x="5510310" y="4919773"/>
            <a:ext cx="2" cy="259447"/>
          </a:xfrm>
          <a:prstGeom prst="straightConnector1">
            <a:avLst/>
          </a:prstGeom>
          <a:ln w="28575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Immagin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3920" y="5282083"/>
            <a:ext cx="1294220" cy="81777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CasellaDiTesto 6"/>
              <p:cNvSpPr txBox="1"/>
              <p:nvPr/>
            </p:nvSpPr>
            <p:spPr>
              <a:xfrm>
                <a:off x="5990734" y="4489515"/>
                <a:ext cx="5769204" cy="57618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it-IT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Il valore di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it-IT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it-IT" b="0" i="1" smtClean="0">
                            <a:latin typeface="Cambria Math" panose="02040503050406030204" pitchFamily="18" charset="0"/>
                          </a:rPr>
                          <m:t>𝐽</m:t>
                        </m:r>
                      </m:e>
                      <m:sub>
                        <m:r>
                          <a:rPr lang="it-IT" b="0" i="1" smtClean="0">
                            <a:latin typeface="Cambria Math" panose="02040503050406030204" pitchFamily="18" charset="0"/>
                          </a:rPr>
                          <m:t>𝛾</m:t>
                        </m:r>
                      </m:sub>
                    </m:sSub>
                  </m:oMath>
                </a14:m>
                <a:r>
                  <a:rPr lang="it-IT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può essere scelto arbitrariamente, la resistenza equivalente è data da</a:t>
                </a:r>
                <a:endParaRPr lang="en-US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7" name="CasellaDiTesto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90734" y="4489515"/>
                <a:ext cx="5769204" cy="576183"/>
              </a:xfrm>
              <a:prstGeom prst="rect">
                <a:avLst/>
              </a:prstGeom>
              <a:blipFill rotWithShape="0">
                <a:blip r:embed="rId6"/>
                <a:stretch>
                  <a:fillRect l="-2537" t="-13684" b="-242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Immagine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5999" y="2923666"/>
            <a:ext cx="4673492" cy="635182"/>
          </a:xfrm>
          <a:prstGeom prst="rect">
            <a:avLst/>
          </a:prstGeom>
        </p:spPr>
      </p:pic>
      <p:pic>
        <p:nvPicPr>
          <p:cNvPr id="10" name="Immagine 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9090" y="3856123"/>
            <a:ext cx="3178163" cy="301423"/>
          </a:xfrm>
          <a:prstGeom prst="rect">
            <a:avLst/>
          </a:prstGeom>
        </p:spPr>
      </p:pic>
      <p:pic>
        <p:nvPicPr>
          <p:cNvPr id="11" name="Immagine 10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5999" y="2166223"/>
            <a:ext cx="3761836" cy="7033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2346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Esercizio 3</a:t>
            </a:r>
            <a:endParaRPr lang="it-I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CasellaDiTesto 7"/>
          <p:cNvSpPr txBox="1"/>
          <p:nvPr/>
        </p:nvSpPr>
        <p:spPr>
          <a:xfrm>
            <a:off x="519652" y="1475492"/>
            <a:ext cx="1115269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Il metodo delle correnti di maglia è duale al metodo dei potenziali nodali e ammette una formulazione simile</a:t>
            </a:r>
          </a:p>
        </p:txBody>
      </p:sp>
      <p:pic>
        <p:nvPicPr>
          <p:cNvPr id="21" name="Immagine 2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2065" y="3506527"/>
            <a:ext cx="4393648" cy="1152268"/>
          </a:xfrm>
          <a:prstGeom prst="rect">
            <a:avLst/>
          </a:prstGeom>
        </p:spPr>
      </p:pic>
      <p:pic>
        <p:nvPicPr>
          <p:cNvPr id="24" name="Immagine 2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2065" y="2484334"/>
            <a:ext cx="7308662" cy="998308"/>
          </a:xfrm>
          <a:prstGeom prst="rect">
            <a:avLst/>
          </a:prstGeom>
        </p:spPr>
      </p:pic>
      <p:pic>
        <p:nvPicPr>
          <p:cNvPr id="25" name="Immagine 2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2065" y="6065180"/>
            <a:ext cx="1044113" cy="264099"/>
          </a:xfrm>
          <a:prstGeom prst="rect">
            <a:avLst/>
          </a:prstGeom>
        </p:spPr>
      </p:pic>
      <p:pic>
        <p:nvPicPr>
          <p:cNvPr id="26" name="Immagine 2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3084" y="4682680"/>
            <a:ext cx="5103451" cy="1358615"/>
          </a:xfrm>
          <a:prstGeom prst="rect">
            <a:avLst/>
          </a:prstGeom>
        </p:spPr>
      </p:pic>
      <p:sp>
        <p:nvSpPr>
          <p:cNvPr id="3" name="CasellaDiTesto 2"/>
          <p:cNvSpPr txBox="1"/>
          <p:nvPr/>
        </p:nvSpPr>
        <p:spPr>
          <a:xfrm>
            <a:off x="631596" y="2352510"/>
            <a:ext cx="3454924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it-I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it-I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Equazioni caratteristiche:</a:t>
            </a:r>
          </a:p>
          <a:p>
            <a:r>
              <a:rPr lang="it-I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(componenti controllati in corrente)</a:t>
            </a:r>
            <a:endParaRPr lang="it-I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it-IT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it-IT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it-I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it-I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Correnti di maglia:</a:t>
            </a:r>
          </a:p>
          <a:p>
            <a:endParaRPr lang="it-I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it-IT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it-IT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it-I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Leggi di </a:t>
            </a:r>
            <a:r>
              <a:rPr lang="it-IT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Kirchhoff</a:t>
            </a:r>
            <a:r>
              <a:rPr lang="it-I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per le tensioni</a:t>
            </a:r>
          </a:p>
          <a:p>
            <a:endParaRPr lang="it-I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it-IT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it-I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Equazione caratteristica:</a:t>
            </a:r>
          </a:p>
          <a:p>
            <a:r>
              <a:rPr lang="it-I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(generatore di corrente)</a:t>
            </a:r>
          </a:p>
        </p:txBody>
      </p:sp>
    </p:spTree>
    <p:extLst>
      <p:ext uri="{BB962C8B-B14F-4D97-AF65-F5344CB8AC3E}">
        <p14:creationId xmlns:p14="http://schemas.microsoft.com/office/powerpoint/2010/main" val="2787169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Esercizio 3</a:t>
            </a:r>
            <a:endParaRPr lang="it-I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CasellaDiTesto 7"/>
          <p:cNvSpPr txBox="1"/>
          <p:nvPr/>
        </p:nvSpPr>
        <p:spPr>
          <a:xfrm>
            <a:off x="519652" y="1475492"/>
            <a:ext cx="11152695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Procedimento analogo ai potenziali nodali modificati</a:t>
            </a:r>
          </a:p>
          <a:p>
            <a:endParaRPr lang="it-IT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it-IT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Per il circuito in esame si ha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asellaDiTesto 10"/>
              <p:cNvSpPr txBox="1"/>
              <p:nvPr/>
            </p:nvSpPr>
            <p:spPr>
              <a:xfrm>
                <a:off x="6216977" y="3047524"/>
                <a:ext cx="4685122" cy="211634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it-IT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Il pedice </a:t>
                </a:r>
                <a14:m>
                  <m:oMath xmlns:m="http://schemas.openxmlformats.org/officeDocument/2006/math">
                    <m:r>
                      <a:rPr lang="it-IT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𝛽</m:t>
                    </m:r>
                  </m:oMath>
                </a14:m>
                <a:r>
                  <a:rPr lang="it-IT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individua tutti i bipoli controllati in corrente (le resistenze)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it-IT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it-IT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Lo zero nei termini noti è dovuto all’assenza di generatori di tensione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it-IT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it-IT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Nel caso in esame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it-IT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bar>
                          <m:barPr>
                            <m:ctrlPr>
                              <a:rPr lang="it-IT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barPr>
                          <m:e>
                            <m:bar>
                              <m:barPr>
                                <m:ctrlPr>
                                  <a:rPr lang="it-IT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barPr>
                              <m:e>
                                <m:r>
                                  <a:rPr lang="it-IT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𝑁</m:t>
                                </m:r>
                              </m:e>
                            </m:bar>
                          </m:e>
                        </m:bar>
                      </m:e>
                      <m:sup>
                        <m:r>
                          <a:rPr lang="it-IT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−1</m:t>
                        </m:r>
                      </m:sup>
                    </m:sSup>
                  </m:oMath>
                </a14:m>
                <a:r>
                  <a:rPr lang="en-US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è la </a:t>
                </a:r>
                <a:r>
                  <a:rPr lang="en-US" dirty="0" err="1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matrice</a:t>
                </a:r>
                <a:r>
                  <a:rPr lang="en-US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dirty="0" err="1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identità</a:t>
                </a:r>
                <a:endParaRPr lang="en-US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1" name="CasellaDiTesto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16977" y="3047524"/>
                <a:ext cx="4685122" cy="2116349"/>
              </a:xfrm>
              <a:prstGeom prst="rect">
                <a:avLst/>
              </a:prstGeom>
              <a:blipFill rotWithShape="0">
                <a:blip r:embed="rId2"/>
                <a:stretch>
                  <a:fillRect l="-911" t="-17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4" name="Immagine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8269" y="3093461"/>
            <a:ext cx="3915880" cy="17472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7483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965</TotalTime>
  <Words>321</Words>
  <Application>Microsoft Office PowerPoint</Application>
  <PresentationFormat>Widescreen</PresentationFormat>
  <Paragraphs>86</Paragraphs>
  <Slides>11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11</vt:i4>
      </vt:variant>
    </vt:vector>
  </HeadingPairs>
  <TitlesOfParts>
    <vt:vector size="17" baseType="lpstr">
      <vt:lpstr>Arial</vt:lpstr>
      <vt:lpstr>Calibri</vt:lpstr>
      <vt:lpstr>Calibri Light</vt:lpstr>
      <vt:lpstr>Cambria Math</vt:lpstr>
      <vt:lpstr>Times New Roman</vt:lpstr>
      <vt:lpstr>Tema di Office</vt:lpstr>
      <vt:lpstr>Laboratorio di Circuiti Elettrici</vt:lpstr>
      <vt:lpstr>Esercizio 3</vt:lpstr>
      <vt:lpstr>Esercizio 3</vt:lpstr>
      <vt:lpstr>Esercizio 3</vt:lpstr>
      <vt:lpstr>Esercizio 3</vt:lpstr>
      <vt:lpstr>Esercizio 3</vt:lpstr>
      <vt:lpstr>Esercizio 3</vt:lpstr>
      <vt:lpstr>Esercizio 3</vt:lpstr>
      <vt:lpstr>Esercizio 3</vt:lpstr>
      <vt:lpstr>Esercizio 3</vt:lpstr>
      <vt:lpstr>Esercizio 3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Laboratorio di Circuiti Elettrici</dc:title>
  <dc:creator>Fabio</dc:creator>
  <cp:lastModifiedBy>Valentino Scalera</cp:lastModifiedBy>
  <cp:revision>88</cp:revision>
  <dcterms:created xsi:type="dcterms:W3CDTF">2018-03-15T09:34:40Z</dcterms:created>
  <dcterms:modified xsi:type="dcterms:W3CDTF">2018-04-12T08:56:20Z</dcterms:modified>
</cp:coreProperties>
</file>