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6" r:id="rId8"/>
    <p:sldId id="264" r:id="rId9"/>
    <p:sldId id="267" r:id="rId10"/>
    <p:sldId id="265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73499-CAC1-4E53-80FB-5A1A90B51A08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7C2E6-17EA-4A22-8007-5F707737E7A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7C2E6-17EA-4A22-8007-5F707737E7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0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3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97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5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43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59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44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39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0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28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F84-574A-40FF-9FE4-F33AA26670A4}" type="datetimeFigureOut">
              <a:rPr lang="it-IT" smtClean="0"/>
              <a:t>22/03/2018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50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0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4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Laboratorio di Circuiti Elettrici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Esercizio#2 -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72" y="1102938"/>
            <a:ext cx="6635937" cy="329908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Segnaposto contenuto 42"/>
          <p:cNvSpPr>
            <a:spLocks noGrp="1"/>
          </p:cNvSpPr>
          <p:nvPr>
            <p:ph idx="1"/>
          </p:nvPr>
        </p:nvSpPr>
        <p:spPr>
          <a:xfrm>
            <a:off x="725078" y="4204526"/>
            <a:ext cx="4177004" cy="2245814"/>
          </a:xfrm>
        </p:spPr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Grafo della rete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Albero,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coalbero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Matrici topologiche </a:t>
            </a:r>
            <a:r>
              <a:rPr lang="it-IT" u="db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u="db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Caratteristiche </a:t>
            </a:r>
            <a:r>
              <a:rPr lang="it-IT" u="db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u="db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it-IT" u="db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7098383" y="2856414"/>
            <a:ext cx="4940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onvenzione dell’utilizzatore su tutti i lati della rete</a:t>
            </a:r>
          </a:p>
          <a:p>
            <a:pPr algn="ctr"/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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sono riportati solo gli orientamenti delle correnti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sellaDiTesto 45"/>
              <p:cNvSpPr txBox="1"/>
              <p:nvPr/>
            </p:nvSpPr>
            <p:spPr>
              <a:xfrm>
                <a:off x="7173799" y="1102938"/>
                <a:ext cx="501820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=5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it-IT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=7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=8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Numero di nodi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umero di lati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=8</m:t>
                    </m:r>
                  </m:oMath>
                </a14:m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CasellaDiTesto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799" y="1102938"/>
                <a:ext cx="5018201" cy="1477328"/>
              </a:xfrm>
              <a:prstGeom prst="rect">
                <a:avLst/>
              </a:prstGeom>
              <a:blipFill rotWithShape="0">
                <a:blip r:embed="rId3"/>
                <a:stretch>
                  <a:fillRect l="-1094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Segnaposto contenuto 42"/>
          <p:cNvSpPr txBox="1">
            <a:spLocks/>
          </p:cNvSpPr>
          <p:nvPr/>
        </p:nvSpPr>
        <p:spPr>
          <a:xfrm>
            <a:off x="6100763" y="4204526"/>
            <a:ext cx="5130681" cy="224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Matrice di Tableau</a:t>
            </a: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 dei potenziali nodali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Soluzione in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endParaRPr lang="it-IT" u="db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Stampa dei risultati</a:t>
            </a:r>
            <a:endParaRPr lang="it-IT" u="db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2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50" y="2857586"/>
            <a:ext cx="5067434" cy="373168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711" y="2878223"/>
            <a:ext cx="4966928" cy="379003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1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Grafo; albero (solido),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coalbero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(tratteggiato)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979952" y="5153530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1357315" y="5084236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2185997" y="3468133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7794805" y="3436696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9209717" y="4702448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CasellaDiTesto 70"/>
          <p:cNvSpPr txBox="1"/>
          <p:nvPr/>
        </p:nvSpPr>
        <p:spPr>
          <a:xfrm>
            <a:off x="3620025" y="4500094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CasellaDiTesto 71"/>
          <p:cNvSpPr txBox="1"/>
          <p:nvPr/>
        </p:nvSpPr>
        <p:spPr>
          <a:xfrm>
            <a:off x="3814358" y="3468133"/>
            <a:ext cx="38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CasellaDiTesto 72"/>
          <p:cNvSpPr txBox="1"/>
          <p:nvPr/>
        </p:nvSpPr>
        <p:spPr>
          <a:xfrm>
            <a:off x="4192430" y="4702448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CasellaDiTesto 73"/>
          <p:cNvSpPr txBox="1"/>
          <p:nvPr/>
        </p:nvSpPr>
        <p:spPr>
          <a:xfrm>
            <a:off x="9770898" y="4690809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9395708" y="3436314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CasellaDiTesto 75"/>
          <p:cNvSpPr txBox="1"/>
          <p:nvPr/>
        </p:nvSpPr>
        <p:spPr>
          <a:xfrm>
            <a:off x="3201416" y="2603256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CasellaDiTesto 76"/>
          <p:cNvSpPr txBox="1"/>
          <p:nvPr/>
        </p:nvSpPr>
        <p:spPr>
          <a:xfrm>
            <a:off x="4892089" y="5129718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CasellaDiTesto 77"/>
          <p:cNvSpPr txBox="1"/>
          <p:nvPr/>
        </p:nvSpPr>
        <p:spPr>
          <a:xfrm>
            <a:off x="10458448" y="5153530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CasellaDiTesto 78"/>
          <p:cNvSpPr txBox="1"/>
          <p:nvPr/>
        </p:nvSpPr>
        <p:spPr>
          <a:xfrm>
            <a:off x="8717143" y="2571778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7849647" y="4574143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CasellaDiTesto 80"/>
          <p:cNvSpPr txBox="1"/>
          <p:nvPr/>
        </p:nvSpPr>
        <p:spPr>
          <a:xfrm>
            <a:off x="2273142" y="4574143"/>
            <a:ext cx="3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12" y="3948562"/>
            <a:ext cx="5948307" cy="1848316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490537" y="1816489"/>
                <a:ext cx="10515600" cy="4351338"/>
              </a:xfrm>
            </p:spPr>
            <p:txBody>
              <a:bodyPr/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Matrici topologiche</a:t>
                </a: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Nodi: A, B, C</a:t>
                </a:r>
              </a:p>
              <a:p>
                <a:pPr lvl="1"/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LKC:</a:t>
                </a:r>
              </a:p>
              <a:p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maglie: </a:t>
                </a:r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it-IT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1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=</m:t>
                    </m:r>
                    <m:r>
                      <a:rPr lang="it-IT" sz="18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it-IT" sz="1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it-IT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+</m:t>
                        </m:r>
                        <m:r>
                          <a:rPr lang="it-IT" sz="1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1,</m:t>
                        </m:r>
                        <m:r>
                          <a:rPr lang="it-IT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it-IT" sz="1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6,</m:t>
                        </m:r>
                        <m:r>
                          <a:rPr lang="it-IT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it-IT" sz="1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e>
                    </m:d>
                    <m:r>
                      <a:rPr lang="it-IT" sz="1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it-IT" sz="1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=</m:t>
                    </m:r>
                    <m:d>
                      <m:dPr>
                        <m:begChr m:val="["/>
                        <m:endChr m:val="]"/>
                        <m:ctrlPr>
                          <a:rPr lang="it-IT" sz="1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it-IT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+1</m:t>
                        </m:r>
                        <m:r>
                          <a:rPr lang="it-IT" sz="1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r>
                          <a:rPr lang="it-IT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+8</m:t>
                        </m:r>
                      </m:e>
                    </m:d>
                  </m:oMath>
                </a14:m>
                <a:r>
                  <a:rPr lang="it-IT" sz="1800" i="1" dirty="0" smtClean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/>
                </a:r>
                <a:br>
                  <a:rPr lang="it-IT" sz="1800" i="1" dirty="0" smtClean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</a:br>
                <a:r>
                  <a:rPr lang="it-IT" sz="1800" i="1" dirty="0" smtClean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it-IT" sz="18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𝛾</m:t>
                    </m:r>
                    <m:r>
                      <a:rPr lang="it-IT" sz="18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it-IT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it-IT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+1,+2,−3</m:t>
                        </m:r>
                      </m:e>
                    </m:d>
                    <m:r>
                      <a:rPr lang="it-IT" sz="1800" b="0" i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, </m:t>
                    </m:r>
                    <m:r>
                      <a:rPr lang="it-IT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𝛿</m:t>
                    </m:r>
                    <m:r>
                      <a:rPr lang="it-IT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it-IT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it-IT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−3,+4,−6</m:t>
                        </m:r>
                      </m:e>
                    </m:d>
                  </m:oMath>
                </a14:m>
                <a:r>
                  <a:rPr lang="it-IT" sz="1800" b="0" i="1" dirty="0" smtClean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/>
                </a:r>
                <a:br>
                  <a:rPr lang="it-IT" sz="1800" b="0" i="1" dirty="0" smtClean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</a:br>
                <a:r>
                  <a:rPr lang="it-IT" sz="1800" b="0" i="1" dirty="0" smtClean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it-IT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𝜀</m:t>
                    </m:r>
                    <m:r>
                      <a:rPr lang="it-IT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         [+5,+6]</m:t>
                    </m:r>
                  </m:oMath>
                </a14:m>
                <a:endParaRPr lang="it-IT" sz="1800" dirty="0" smtClean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lvl="1"/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LKT:</a:t>
                </a:r>
                <a:endParaRPr lang="it-IT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0537" y="1816489"/>
                <a:ext cx="10515600" cy="4351338"/>
              </a:xfrm>
              <a:blipFill rotWithShape="0">
                <a:blip r:embed="rId3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12" y="2249713"/>
            <a:ext cx="5926588" cy="1370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/>
              <p:cNvSpPr txBox="1"/>
              <p:nvPr/>
            </p:nvSpPr>
            <p:spPr>
              <a:xfrm>
                <a:off x="7725887" y="1994689"/>
                <a:ext cx="2605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=3×8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887" y="1994689"/>
                <a:ext cx="2605088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/>
              <p:cNvSpPr txBox="1"/>
              <p:nvPr/>
            </p:nvSpPr>
            <p:spPr>
              <a:xfrm>
                <a:off x="7763987" y="3672078"/>
                <a:ext cx="2605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=5×8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CasellaDiTes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987" y="3672078"/>
                <a:ext cx="2605088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magin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667" y="2771637"/>
            <a:ext cx="1005057" cy="453896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475" y="4966881"/>
            <a:ext cx="994250" cy="39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11338"/>
            <a:ext cx="10515600" cy="4351338"/>
          </a:xfrm>
        </p:spPr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Caratteristiche:</a:t>
            </a:r>
            <a:endParaRPr lang="it-I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94" y="2285914"/>
            <a:ext cx="6356545" cy="252053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987" y="2281112"/>
            <a:ext cx="5122684" cy="252533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08" y="5124532"/>
            <a:ext cx="4247426" cy="54467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205" y="1784102"/>
            <a:ext cx="1959357" cy="46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2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11338"/>
            <a:ext cx="10515600" cy="4351338"/>
          </a:xfrm>
        </p:spPr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LKC:</a:t>
            </a:r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LKT: 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Caratteristiche:</a:t>
            </a:r>
            <a:endParaRPr lang="it-I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718" y="1811436"/>
            <a:ext cx="1121025" cy="50626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71" y="2317705"/>
            <a:ext cx="1108972" cy="43997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892" y="2876783"/>
            <a:ext cx="1959357" cy="46068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752" y="3383150"/>
            <a:ext cx="7801118" cy="125133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75" y="5129163"/>
            <a:ext cx="1858218" cy="101917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616" y="5142840"/>
            <a:ext cx="1249149" cy="103190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914" y="5246637"/>
            <a:ext cx="1219774" cy="811582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722235" y="5315586"/>
            <a:ext cx="141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Vettore delle incognite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633226" y="5329262"/>
            <a:ext cx="141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Matrice dei coefficienti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8896942" y="5338028"/>
            <a:ext cx="141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Vettore dei termini noti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5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1468" y="1556960"/>
            <a:ext cx="10802332" cy="4622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Risultati :</a:t>
            </a:r>
          </a:p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Tensioni</a:t>
            </a:r>
          </a:p>
          <a:p>
            <a:pPr marL="0" indent="0">
              <a:buNone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v.’ = </a:t>
            </a:r>
          </a:p>
          <a:p>
            <a:pPr marL="0" indent="0">
              <a:buNone/>
            </a:pP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[10.8840 -8.2320 2.6519 12.9282 -10.2762 10.2762 </a:t>
            </a: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21.1602 -10.8840]</a:t>
            </a: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Correnti</a:t>
            </a:r>
          </a:p>
          <a:p>
            <a:pPr marL="0" indent="0">
              <a:buNone/>
            </a:pP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i.’ </a:t>
            </a: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</a:p>
          <a:p>
            <a:pPr marL="0" indent="0">
              <a:buNone/>
            </a:pP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10.8840 </a:t>
            </a: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4.1160 0.8840 3.2320 </a:t>
            </a: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2.0552 1.7127 7.0000 </a:t>
            </a: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8.0000]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Potenza totale</a:t>
            </a:r>
          </a:p>
          <a:p>
            <a:pPr marL="0" indent="0">
              <a:buNone/>
            </a:pP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Ptot</a:t>
            </a: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 (a precisione macchina)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92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838200" y="161607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Potenziali Nodali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838200" y="208757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LKC:</a:t>
            </a:r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it-I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LKT: 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Caratteristiche:</a:t>
            </a:r>
            <a:endParaRPr lang="it-I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495" y="2115442"/>
            <a:ext cx="1082369" cy="48881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09" y="2607757"/>
            <a:ext cx="1350052" cy="48299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607" y="3089560"/>
            <a:ext cx="1959357" cy="460683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40" y="3819107"/>
            <a:ext cx="3610309" cy="529587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1260175" y="3901540"/>
            <a:ext cx="1256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definiamo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612" y="3007844"/>
            <a:ext cx="5122654" cy="558352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01" y="4564543"/>
            <a:ext cx="5977586" cy="473299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304" y="4456202"/>
            <a:ext cx="1757421" cy="721887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30" y="5076892"/>
            <a:ext cx="2379895" cy="522752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1750713" y="5965772"/>
            <a:ext cx="1944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Soluzione: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01" y="5108514"/>
            <a:ext cx="6069149" cy="460287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839" y="5769453"/>
            <a:ext cx="6745148" cy="74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7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2425" y="1825625"/>
            <a:ext cx="4303816" cy="4351338"/>
          </a:xfrm>
        </p:spPr>
        <p:txBody>
          <a:bodyPr>
            <a:normAutofit/>
          </a:bodyPr>
          <a:lstStyle/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Potenziali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Nodali</a:t>
            </a:r>
          </a:p>
          <a:p>
            <a:pPr marL="0" indent="0">
              <a:buNone/>
            </a:pPr>
            <a:endParaRPr lang="nn-N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Segnaposto contenuto 2"/>
              <p:cNvSpPr txBox="1">
                <a:spLocks/>
              </p:cNvSpPr>
              <p:nvPr/>
            </p:nvSpPr>
            <p:spPr>
              <a:xfrm>
                <a:off x="4110038" y="1825625"/>
                <a:ext cx="4319587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Proprietà </a:t>
                </a: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</a:t>
                </a:r>
              </a:p>
              <a:p>
                <a:pPr marL="0" indent="0">
                  <a:buNone/>
                </a:pP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Dimensioni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−1) 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it-IT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endParaRPr lang="it-IT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Simmetrica</a:t>
                </a:r>
              </a:p>
              <a:p>
                <a:pPr marL="457200" lvl="1" indent="0">
                  <a:buNone/>
                </a:pPr>
                <a:endParaRPr lang="it-IT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Termine diagonale </a:t>
                </a:r>
                <a14:m>
                  <m:oMath xmlns:m="http://schemas.openxmlformats.org/officeDocument/2006/math"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it-IT" sz="2200" i="1" dirty="0" err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it-IT" sz="2200" i="1" dirty="0" err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it-IT" sz="2200" i="1" dirty="0" err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somma delle conduttanze collegate al nodo </a:t>
                </a:r>
                <a14:m>
                  <m:oMath xmlns:m="http://schemas.openxmlformats.org/officeDocument/2006/math"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it-IT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endParaRPr lang="it-IT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Termine fuori diagonale </a:t>
                </a:r>
                <a14:m>
                  <m:oMath xmlns:m="http://schemas.openxmlformats.org/officeDocument/2006/math"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it-IT" sz="2200" i="1" dirty="0" err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it-IT" sz="2200" i="1" dirty="0" err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it-IT" sz="2200" i="1" dirty="0" err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opposto della somma delle conduttanze collegate tra </a:t>
                </a:r>
                <a14:m>
                  <m:oMath xmlns:m="http://schemas.openxmlformats.org/officeDocument/2006/math"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endParaRPr lang="it-IT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dirty="0"/>
              </a:p>
            </p:txBody>
          </p:sp>
        </mc:Choice>
        <mc:Fallback>
          <p:sp>
            <p:nvSpPr>
              <p:cNvPr id="5" name="Segnaposto contenu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038" y="1825625"/>
                <a:ext cx="4319587" cy="4351338"/>
              </a:xfrm>
              <a:prstGeom prst="rect">
                <a:avLst/>
              </a:prstGeom>
              <a:blipFill rotWithShape="0">
                <a:blip r:embed="rId2"/>
                <a:stretch>
                  <a:fillRect l="-2539" t="-3361" r="-3385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Segnaposto contenuto 2"/>
              <p:cNvSpPr txBox="1">
                <a:spLocks/>
              </p:cNvSpPr>
              <p:nvPr/>
            </p:nvSpPr>
            <p:spPr>
              <a:xfrm>
                <a:off x="8429625" y="1824038"/>
                <a:ext cx="3558639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Proprietà </a:t>
                </a: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</a:t>
                </a:r>
              </a:p>
              <a:p>
                <a:pPr marL="0" indent="0">
                  <a:buNone/>
                </a:pPr>
                <a:endParaRPr lang="it-IT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Dimensioni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it-IT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endParaRPr lang="it-IT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Termine </a:t>
                </a:r>
                <a14:m>
                  <m:oMath xmlns:m="http://schemas.openxmlformats.org/officeDocument/2006/math"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it-IT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somma delle correnti dei generatori entranti nel nodo </a:t>
                </a:r>
                <a14:m>
                  <m:oMath xmlns:m="http://schemas.openxmlformats.org/officeDocument/2006/math">
                    <m:r>
                      <a:rPr lang="it-IT" sz="2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it-IT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dirty="0"/>
              </a:p>
            </p:txBody>
          </p:sp>
        </mc:Choice>
        <mc:Fallback>
          <p:sp>
            <p:nvSpPr>
              <p:cNvPr id="6" name="Segnaposto contenu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625" y="1824038"/>
                <a:ext cx="3558639" cy="4351338"/>
              </a:xfrm>
              <a:prstGeom prst="rect">
                <a:avLst/>
              </a:prstGeom>
              <a:blipFill rotWithShape="0">
                <a:blip r:embed="rId3"/>
                <a:stretch>
                  <a:fillRect l="-3082" t="-2381" r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35" y="3765731"/>
            <a:ext cx="1394770" cy="92533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64" y="2705461"/>
            <a:ext cx="3981599" cy="92533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675" y="1825625"/>
            <a:ext cx="361912" cy="44165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579" y="1824038"/>
            <a:ext cx="543712" cy="44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0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2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838200" y="14558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Visualizzazione dei risultati</a:t>
            </a:r>
          </a:p>
          <a:p>
            <a:pPr marL="0" indent="0">
              <a:buNone/>
            </a:pPr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plot(X1,Y1,LineSpec1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,...,</a:t>
            </a:r>
            <a:r>
              <a:rPr lang="it-IT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Xn,Yn,LineSpecn</a:t>
            </a:r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it-IT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Y1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,…,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Xn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Yn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sono le ascisse (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X*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e le ordinate (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Y*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delle curve</a:t>
            </a:r>
            <a:endParaRPr lang="it-IT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LineSpec1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,…,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LineSpecn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sono le proprietà (colore, stile, marker, ecc.) delle curve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it-IT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LineSpec</a:t>
            </a:r>
            <a:r>
              <a:rPr lang="it-IT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delle curve possono essere omesse, le proprietà sono indicate con delle stringhe</a:t>
            </a:r>
          </a:p>
          <a:p>
            <a:pPr marL="0" indent="0">
              <a:buNone/>
            </a:pP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(esempio 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‘b--x’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disegna una curva blu, tratteggiata con marker a croce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it-IT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help plot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sapere di più su come usare la funzione </a:t>
            </a:r>
            <a:r>
              <a:rPr lang="it-IT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plot </a:t>
            </a:r>
          </a:p>
          <a:p>
            <a:pPr marL="0" indent="0">
              <a:buNone/>
            </a:pPr>
            <a:endParaRPr lang="it-IT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5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345</Words>
  <Application>Microsoft Office PowerPoint</Application>
  <PresentationFormat>Widescreen</PresentationFormat>
  <Paragraphs>100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Courier New</vt:lpstr>
      <vt:lpstr>Symbol</vt:lpstr>
      <vt:lpstr>Times New Roman</vt:lpstr>
      <vt:lpstr>Tema di Office</vt:lpstr>
      <vt:lpstr>Laboratorio di Circuiti Elettrici</vt:lpstr>
      <vt:lpstr>Esercizio 2</vt:lpstr>
      <vt:lpstr>Esercizio 1</vt:lpstr>
      <vt:lpstr>Esercizio 2</vt:lpstr>
      <vt:lpstr>Esercizio 2</vt:lpstr>
      <vt:lpstr>Esercizio 2</vt:lpstr>
      <vt:lpstr>Esercizio 2</vt:lpstr>
      <vt:lpstr>Esercizio 2</vt:lpstr>
      <vt:lpstr>Esercizio 2</vt:lpstr>
      <vt:lpstr>Esercizio 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di Circuiti Elettrici</dc:title>
  <dc:creator>Fabio</dc:creator>
  <cp:lastModifiedBy>Valentino Scalera</cp:lastModifiedBy>
  <cp:revision>61</cp:revision>
  <dcterms:created xsi:type="dcterms:W3CDTF">2018-03-15T09:34:40Z</dcterms:created>
  <dcterms:modified xsi:type="dcterms:W3CDTF">2018-03-22T18:54:05Z</dcterms:modified>
</cp:coreProperties>
</file>